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72" r:id="rId6"/>
    <p:sldId id="273" r:id="rId7"/>
    <p:sldId id="271" r:id="rId8"/>
    <p:sldId id="267" r:id="rId9"/>
    <p:sldId id="270" r:id="rId10"/>
    <p:sldId id="268" r:id="rId11"/>
    <p:sldId id="265" r:id="rId12"/>
    <p:sldId id="266" r:id="rId13"/>
    <p:sldId id="274" r:id="rId14"/>
    <p:sldId id="259" r:id="rId15"/>
    <p:sldId id="264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8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598FB-6375-40E8-A3C8-B6FB960C750B}" type="datetimeFigureOut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4645F-D0CA-4446-98DE-013C85D00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62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4645F-D0CA-4446-98DE-013C85D0041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09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18A7-D0E2-42C5-B403-CD3CDD914552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56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1900C-7D39-4C34-A709-C97A376CAA20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44046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1900C-7D39-4C34-A709-C97A376CAA20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3031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1900C-7D39-4C34-A709-C97A376CAA20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9456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1900C-7D39-4C34-A709-C97A376CAA20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93287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1900C-7D39-4C34-A709-C97A376CAA20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79044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1900C-7D39-4C34-A709-C97A376CAA20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5969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6BC8-A912-47F1-B464-021CF06957F9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76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4492A-1435-4B07-B6F5-708F7AC4164E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9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528-CE55-4AEE-AB68-6A2BE1BB31F6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22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1B7F-E4A0-4D2F-9954-8AE558D85D4B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12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9CAE-BAC5-4FA5-BB2A-9FCBCE0056FA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15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B85B-69D7-4B97-9B55-8FEF62A59446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78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245E7-E0E8-459D-A422-FA36E3A71CAF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36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500B-F358-4347-8B8D-EEEDE72727CF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10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630A-383B-4137-B6A9-7AD57AEA20FB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08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9BEE-1694-4641-8477-CB6761613927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D61900C-7D39-4C34-A709-C97A376CAA20}" type="datetime1">
              <a:rPr lang="zh-TW" altLang="en-US" smtClean="0"/>
              <a:t>2015/6/24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580C996-1D1F-4E48-9C9D-ADD8603593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919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2960" y="2215375"/>
            <a:ext cx="7543800" cy="1507571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 smtClean="0"/>
              <a:t>Constrained </a:t>
            </a:r>
            <a:r>
              <a:rPr lang="en-US" altLang="zh-TW" sz="4400" dirty="0" smtClean="0"/>
              <a:t>  Texture  Mapping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ctr"/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資訊所  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P76031234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涂利民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資訊所  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P76034240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謝一豪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114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Interface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Camera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614930" y="1803111"/>
            <a:ext cx="5497223" cy="4440817"/>
            <a:chOff x="1055650" y="1011982"/>
            <a:chExt cx="6423660" cy="51892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/>
            <a:srcRect r="57037" b="7449"/>
            <a:stretch/>
          </p:blipFill>
          <p:spPr>
            <a:xfrm>
              <a:off x="1055650" y="1011982"/>
              <a:ext cx="6423660" cy="5189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6750205" y="1613210"/>
              <a:ext cx="594732" cy="1241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16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2986"/>
          </a:xfrm>
        </p:spPr>
        <p:txBody>
          <a:bodyPr/>
          <a:lstStyle/>
          <a:p>
            <a:r>
              <a:rPr lang="en-US" altLang="zh-TW" dirty="0" smtClean="0"/>
              <a:t>More Result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80" y="1703860"/>
            <a:ext cx="2268626" cy="21358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84" y="1703859"/>
            <a:ext cx="2343719" cy="22139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13" y="4341054"/>
            <a:ext cx="2277093" cy="21545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84" y="4256253"/>
            <a:ext cx="2378782" cy="223931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203" y="3187698"/>
            <a:ext cx="1664183" cy="17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More Result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4821" y="4097692"/>
            <a:ext cx="2277081" cy="21437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57" y="4097693"/>
            <a:ext cx="2269645" cy="21367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23" y="1690689"/>
            <a:ext cx="2273679" cy="21331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21" y="1691756"/>
            <a:ext cx="2277081" cy="21437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800" y="3148316"/>
            <a:ext cx="1842908" cy="18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4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8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Papers</a:t>
            </a:r>
          </a:p>
          <a:p>
            <a:pPr marL="268288" indent="-268288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tx1"/>
                </a:solidFill>
              </a:rPr>
              <a:t>V. </a:t>
            </a:r>
            <a:r>
              <a:rPr lang="en-US" altLang="zh-TW" dirty="0" err="1">
                <a:solidFill>
                  <a:schemeClr val="tx1"/>
                </a:solidFill>
              </a:rPr>
              <a:t>Kraevoy</a:t>
            </a:r>
            <a:r>
              <a:rPr lang="en-US" altLang="zh-TW" dirty="0">
                <a:solidFill>
                  <a:schemeClr val="tx1"/>
                </a:solidFill>
              </a:rPr>
              <a:t>, A. </a:t>
            </a:r>
            <a:r>
              <a:rPr lang="en-US" altLang="zh-TW" dirty="0" err="1">
                <a:solidFill>
                  <a:schemeClr val="tx1"/>
                </a:solidFill>
              </a:rPr>
              <a:t>Sheffer</a:t>
            </a:r>
            <a:r>
              <a:rPr lang="en-US" altLang="zh-TW" dirty="0">
                <a:solidFill>
                  <a:schemeClr val="tx1"/>
                </a:solidFill>
              </a:rPr>
              <a:t>, and C. </a:t>
            </a:r>
            <a:r>
              <a:rPr lang="en-US" altLang="zh-TW" dirty="0" err="1">
                <a:solidFill>
                  <a:schemeClr val="tx1"/>
                </a:solidFill>
              </a:rPr>
              <a:t>Gotsman</a:t>
            </a:r>
            <a:r>
              <a:rPr lang="en-US" altLang="zh-TW" dirty="0">
                <a:solidFill>
                  <a:schemeClr val="tx1"/>
                </a:solidFill>
              </a:rPr>
              <a:t>, “Matchmaker: </a:t>
            </a:r>
            <a:r>
              <a:rPr lang="en-US" altLang="zh-TW" dirty="0" smtClean="0">
                <a:solidFill>
                  <a:schemeClr val="tx1"/>
                </a:solidFill>
              </a:rPr>
              <a:t>Constructing Constrained </a:t>
            </a:r>
            <a:r>
              <a:rPr lang="en-US" altLang="zh-TW" dirty="0">
                <a:solidFill>
                  <a:schemeClr val="tx1"/>
                </a:solidFill>
              </a:rPr>
              <a:t>Texture </a:t>
            </a:r>
            <a:r>
              <a:rPr lang="en-US" altLang="zh-TW" dirty="0" smtClean="0">
                <a:solidFill>
                  <a:schemeClr val="tx1"/>
                </a:solidFill>
              </a:rPr>
              <a:t>Maps”, </a:t>
            </a:r>
            <a:r>
              <a:rPr lang="en-US" altLang="zh-TW" dirty="0">
                <a:solidFill>
                  <a:schemeClr val="tx1"/>
                </a:solidFill>
              </a:rPr>
              <a:t>ACM Trans. </a:t>
            </a:r>
            <a:r>
              <a:rPr lang="en-US" altLang="zh-TW" dirty="0" smtClean="0">
                <a:solidFill>
                  <a:schemeClr val="tx1"/>
                </a:solidFill>
              </a:rPr>
              <a:t>Graphics, </a:t>
            </a:r>
            <a:r>
              <a:rPr lang="en-US" altLang="zh-TW" dirty="0">
                <a:solidFill>
                  <a:schemeClr val="tx1"/>
                </a:solidFill>
              </a:rPr>
              <a:t>2003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</a:p>
          <a:p>
            <a:pPr marL="268288" indent="-268288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tx1"/>
                </a:solidFill>
              </a:rPr>
              <a:t>Tong-Yee Lee , Shao-Wei Yen , I-Cheng </a:t>
            </a:r>
            <a:r>
              <a:rPr lang="en-US" altLang="zh-TW" dirty="0" err="1">
                <a:solidFill>
                  <a:schemeClr val="tx1"/>
                </a:solidFill>
              </a:rPr>
              <a:t>Yeh</a:t>
            </a:r>
            <a:r>
              <a:rPr lang="en-US" altLang="zh-TW" dirty="0">
                <a:solidFill>
                  <a:schemeClr val="tx1"/>
                </a:solidFill>
              </a:rPr>
              <a:t>, </a:t>
            </a:r>
            <a:r>
              <a:rPr lang="en-US" altLang="zh-TW" dirty="0" smtClean="0">
                <a:solidFill>
                  <a:schemeClr val="tx1"/>
                </a:solidFill>
              </a:rPr>
              <a:t>“Texture </a:t>
            </a:r>
            <a:r>
              <a:rPr lang="en-US" altLang="zh-TW" dirty="0">
                <a:solidFill>
                  <a:schemeClr val="tx1"/>
                </a:solidFill>
              </a:rPr>
              <a:t>Mapping with Hard Constraints Using Warping </a:t>
            </a:r>
            <a:r>
              <a:rPr lang="en-US" altLang="zh-TW" dirty="0" smtClean="0">
                <a:solidFill>
                  <a:schemeClr val="tx1"/>
                </a:solidFill>
              </a:rPr>
              <a:t>Scheme”, </a:t>
            </a:r>
            <a:r>
              <a:rPr lang="en-US" altLang="zh-TW" dirty="0">
                <a:solidFill>
                  <a:schemeClr val="tx1"/>
                </a:solidFill>
              </a:rPr>
              <a:t>IEEE Transactions on Visualization and Computer </a:t>
            </a:r>
            <a:r>
              <a:rPr lang="en-US" altLang="zh-TW" dirty="0" smtClean="0">
                <a:solidFill>
                  <a:schemeClr val="tx1"/>
                </a:solidFill>
              </a:rPr>
              <a:t>Graphics, 2008.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85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b="1" i="1" dirty="0" smtClean="0"/>
              <a:t>Thank You !</a:t>
            </a:r>
            <a:endParaRPr lang="zh-TW" altLang="en-US" b="1" i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5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zh-TW" dirty="0" smtClean="0"/>
              <a:t>Motivation &amp; Goal</a:t>
            </a:r>
          </a:p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zh-TW" dirty="0"/>
              <a:t>Flow </a:t>
            </a:r>
            <a:r>
              <a:rPr lang="en-US" altLang="zh-TW" dirty="0" smtClean="0"/>
              <a:t>Chart</a:t>
            </a:r>
          </a:p>
          <a:p>
            <a:pPr marL="700088" lvl="1" indent="-357188">
              <a:buFont typeface="Wingdings" panose="05000000000000000000" pitchFamily="2" charset="2"/>
              <a:buChar char="Ø"/>
            </a:pPr>
            <a:r>
              <a:rPr lang="en-US" altLang="zh-TW" dirty="0"/>
              <a:t>Feature </a:t>
            </a:r>
            <a:r>
              <a:rPr lang="en-US" altLang="zh-TW" dirty="0" smtClean="0"/>
              <a:t>Embedding</a:t>
            </a:r>
          </a:p>
          <a:p>
            <a:pPr marL="700088" lvl="1" indent="-357188">
              <a:buFont typeface="Wingdings" panose="05000000000000000000" pitchFamily="2" charset="2"/>
              <a:buChar char="Ø"/>
            </a:pPr>
            <a:r>
              <a:rPr lang="en-US" altLang="zh-TW" dirty="0"/>
              <a:t>Align Feature Points</a:t>
            </a:r>
            <a:endParaRPr lang="en-US" altLang="zh-TW" dirty="0" smtClean="0"/>
          </a:p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zh-TW" dirty="0"/>
              <a:t>User Interface</a:t>
            </a:r>
          </a:p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zh-TW" dirty="0" smtClean="0"/>
              <a:t>Result</a:t>
            </a:r>
          </a:p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zh-TW" dirty="0" smtClean="0"/>
              <a:t>Demo</a:t>
            </a:r>
          </a:p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7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 &amp; Goal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4212" y="1828031"/>
            <a:ext cx="7675350" cy="4351338"/>
          </a:xfrm>
        </p:spPr>
        <p:txBody>
          <a:bodyPr>
            <a:normAutofit/>
          </a:bodyPr>
          <a:lstStyle/>
          <a:p>
            <a:pPr marL="292608" lvl="1" indent="0">
              <a:buNone/>
              <a:tabLst>
                <a:tab pos="268288" algn="l"/>
              </a:tabLst>
            </a:pPr>
            <a:endParaRPr lang="en-US" altLang="zh-TW" sz="1600" dirty="0" smtClean="0"/>
          </a:p>
          <a:p>
            <a:pPr marL="292608" lvl="1" indent="0">
              <a:buNone/>
              <a:tabLst>
                <a:tab pos="268288" algn="l"/>
              </a:tabLst>
            </a:pPr>
            <a:r>
              <a:rPr lang="en-US" altLang="zh-TW" sz="2400" dirty="0" smtClean="0"/>
              <a:t>To attach a face  image onto a 3D model with corresponding features.</a:t>
            </a:r>
            <a:endParaRPr lang="zh-TW" altLang="en-US" sz="24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7470"/>
          <a:stretch/>
        </p:blipFill>
        <p:spPr>
          <a:xfrm>
            <a:off x="2136019" y="4616074"/>
            <a:ext cx="914577" cy="13031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57" y="4743734"/>
            <a:ext cx="959393" cy="1212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2388"/>
          <a:stretch/>
        </p:blipFill>
        <p:spPr>
          <a:xfrm>
            <a:off x="3741539" y="4724919"/>
            <a:ext cx="1110889" cy="11684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19" y="3136164"/>
            <a:ext cx="4321931" cy="10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5464441" y="4368849"/>
            <a:ext cx="2521857" cy="21782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449573" y="438478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Output</a:t>
            </a:r>
            <a:endParaRPr lang="zh-TW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1550633" y="1711904"/>
            <a:ext cx="2844839" cy="2244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550634" y="171190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Input</a:t>
            </a:r>
            <a:endParaRPr lang="zh-TW" altLang="en-US" sz="1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Flow Chart</a:t>
            </a:r>
            <a:endParaRPr lang="zh-TW" altLang="en-US" dirty="0"/>
          </a:p>
        </p:txBody>
      </p:sp>
      <p:sp>
        <p:nvSpPr>
          <p:cNvPr id="41" name="投影片編號版面配置區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79" y="4887082"/>
            <a:ext cx="2283444" cy="1294847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1686273" y="2227755"/>
            <a:ext cx="1258743" cy="1448708"/>
            <a:chOff x="314824" y="1427821"/>
            <a:chExt cx="1258743" cy="144870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077" y="1427821"/>
              <a:ext cx="1138238" cy="1143082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314824" y="2568752"/>
              <a:ext cx="1258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3D model (cat)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112919" y="2230448"/>
            <a:ext cx="1138238" cy="1446015"/>
            <a:chOff x="375076" y="2795665"/>
            <a:chExt cx="1138238" cy="144601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076" y="2795665"/>
              <a:ext cx="1138238" cy="1138238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417384" y="3933903"/>
              <a:ext cx="1053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Image (lion)</a:t>
              </a:r>
              <a:endParaRPr lang="zh-TW" altLang="en-US" sz="1400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4827605" y="1711904"/>
            <a:ext cx="2889959" cy="2244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827607" y="1711905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Feature Embedding</a:t>
            </a:r>
            <a:endParaRPr lang="zh-TW" alt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573" y="2044566"/>
            <a:ext cx="1737322" cy="17373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7263" y="4368849"/>
            <a:ext cx="4330517" cy="21782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85888" y="4368850"/>
            <a:ext cx="4114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Align Feature </a:t>
            </a:r>
            <a:r>
              <a:rPr lang="en-US" altLang="zh-TW" sz="1400" dirty="0" smtClean="0"/>
              <a:t>Points</a:t>
            </a:r>
            <a:endParaRPr lang="zh-TW" altLang="en-US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562" y="4716107"/>
            <a:ext cx="1670936" cy="165072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l="32324" r="33795"/>
          <a:stretch/>
        </p:blipFill>
        <p:spPr>
          <a:xfrm>
            <a:off x="1052464" y="4719841"/>
            <a:ext cx="1695133" cy="1643255"/>
          </a:xfrm>
          <a:prstGeom prst="rect">
            <a:avLst/>
          </a:prstGeom>
        </p:spPr>
      </p:pic>
      <p:cxnSp>
        <p:nvCxnSpPr>
          <p:cNvPr id="30" name="直線單箭頭接點 29"/>
          <p:cNvCxnSpPr>
            <a:stCxn id="16" idx="3"/>
            <a:endCxn id="11" idx="1"/>
          </p:cNvCxnSpPr>
          <p:nvPr/>
        </p:nvCxnSpPr>
        <p:spPr>
          <a:xfrm>
            <a:off x="4395472" y="2834107"/>
            <a:ext cx="432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>
            <a:stCxn id="11" idx="2"/>
            <a:endCxn id="14" idx="0"/>
          </p:cNvCxnSpPr>
          <p:nvPr/>
        </p:nvCxnSpPr>
        <p:spPr>
          <a:xfrm rot="5400000">
            <a:off x="4371285" y="2467548"/>
            <a:ext cx="412539" cy="339006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4" idx="3"/>
            <a:endCxn id="23" idx="1"/>
          </p:cNvCxnSpPr>
          <p:nvPr/>
        </p:nvCxnSpPr>
        <p:spPr>
          <a:xfrm>
            <a:off x="5047780" y="5457952"/>
            <a:ext cx="4166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6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</a:t>
            </a:r>
            <a:r>
              <a:rPr lang="en-US" altLang="zh-TW" dirty="0" smtClean="0"/>
              <a:t>Embedding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0000" y="1480830"/>
            <a:ext cx="7675350" cy="4351338"/>
          </a:xfrm>
        </p:spPr>
        <p:txBody>
          <a:bodyPr/>
          <a:lstStyle/>
          <a:p>
            <a:r>
              <a:rPr lang="en-US" altLang="zh-TW" dirty="0" smtClean="0"/>
              <a:t>Define the </a:t>
            </a:r>
            <a:r>
              <a:rPr lang="en-US" altLang="zh-TW" dirty="0"/>
              <a:t>feature </a:t>
            </a:r>
            <a:r>
              <a:rPr lang="en-US" altLang="zh-TW" dirty="0" smtClean="0"/>
              <a:t>points of 3D</a:t>
            </a:r>
            <a:r>
              <a:rPr lang="zh-TW" altLang="en-US" dirty="0" smtClean="0"/>
              <a:t> </a:t>
            </a:r>
            <a:r>
              <a:rPr lang="en-US" altLang="zh-TW" dirty="0" smtClean="0"/>
              <a:t>face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model. Embed the feature points into the UV map and mesh these feature points.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57470"/>
          <a:stretch/>
        </p:blipFill>
        <p:spPr>
          <a:xfrm>
            <a:off x="701340" y="2831936"/>
            <a:ext cx="1227354" cy="17487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50" y="3308298"/>
            <a:ext cx="2232777" cy="23044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64" y="4653780"/>
            <a:ext cx="1718948" cy="177410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2303514" y="3949138"/>
            <a:ext cx="647842" cy="39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26885" y="647016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UV map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2273678" y="4936273"/>
            <a:ext cx="677678" cy="476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188750" y="564750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Feature points mesh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5464357" y="4580685"/>
            <a:ext cx="639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775" y="3334958"/>
            <a:ext cx="2133907" cy="219845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2951356" y="5597781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Feature points embedding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51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Align Feature </a:t>
            </a:r>
            <a:r>
              <a:rPr lang="en-US" altLang="zh-TW" dirty="0" smtClean="0"/>
              <a:t>Points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When moving feature points, the points inside adjacent triangles will move proportionally.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54" name="群組 53"/>
          <p:cNvGrpSpPr/>
          <p:nvPr/>
        </p:nvGrpSpPr>
        <p:grpSpPr>
          <a:xfrm>
            <a:off x="979826" y="3363605"/>
            <a:ext cx="2883356" cy="1922133"/>
            <a:chOff x="979826" y="3794785"/>
            <a:chExt cx="2883356" cy="1922133"/>
          </a:xfrm>
        </p:grpSpPr>
        <p:grpSp>
          <p:nvGrpSpPr>
            <p:cNvPr id="19" name="群組 18"/>
            <p:cNvGrpSpPr/>
            <p:nvPr/>
          </p:nvGrpSpPr>
          <p:grpSpPr>
            <a:xfrm>
              <a:off x="1725020" y="3794785"/>
              <a:ext cx="2138162" cy="1922133"/>
              <a:chOff x="1183465" y="3100039"/>
              <a:chExt cx="2138162" cy="1922133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1234068" y="3144644"/>
                <a:ext cx="2036957" cy="18288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" name="直線接點 6"/>
              <p:cNvCxnSpPr>
                <a:stCxn id="5" idx="0"/>
              </p:cNvCxnSpPr>
              <p:nvPr/>
            </p:nvCxnSpPr>
            <p:spPr>
              <a:xfrm flipH="1">
                <a:off x="2252546" y="3144644"/>
                <a:ext cx="1" cy="11076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/>
              <p:nvPr/>
            </p:nvCxnSpPr>
            <p:spPr>
              <a:xfrm flipH="1">
                <a:off x="1234068" y="4252332"/>
                <a:ext cx="1018480" cy="721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2252546" y="4252332"/>
                <a:ext cx="1018479" cy="7211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橢圓 14"/>
              <p:cNvSpPr/>
              <p:nvPr/>
            </p:nvSpPr>
            <p:spPr>
              <a:xfrm>
                <a:off x="2201943" y="3100039"/>
                <a:ext cx="101205" cy="9745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1183465" y="4916952"/>
                <a:ext cx="101205" cy="9745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3220422" y="4924715"/>
                <a:ext cx="101205" cy="9745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2201942" y="4224086"/>
                <a:ext cx="101205" cy="9745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44" name="直線單箭頭接點 43"/>
            <p:cNvCxnSpPr/>
            <p:nvPr/>
          </p:nvCxnSpPr>
          <p:spPr>
            <a:xfrm flipH="1">
              <a:off x="1347146" y="3830620"/>
              <a:ext cx="15317" cy="1801890"/>
            </a:xfrm>
            <a:prstGeom prst="straightConnector1">
              <a:avLst/>
            </a:prstGeom>
            <a:ln>
              <a:solidFill>
                <a:srgbClr val="FFC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flipH="1">
              <a:off x="1521483" y="4992845"/>
              <a:ext cx="5436" cy="639665"/>
            </a:xfrm>
            <a:prstGeom prst="straightConnector1">
              <a:avLst/>
            </a:prstGeom>
            <a:ln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/>
            <p:cNvSpPr txBox="1"/>
            <p:nvPr/>
          </p:nvSpPr>
          <p:spPr>
            <a:xfrm>
              <a:off x="979826" y="4418984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C000"/>
                  </a:solidFill>
                </a:rPr>
                <a:t>h1</a:t>
              </a:r>
              <a:endParaRPr lang="zh-TW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521483" y="5117102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tx2">
                      <a:lumMod val="50000"/>
                    </a:schemeClr>
                  </a:solidFill>
                </a:rPr>
                <a:t>h2</a:t>
              </a:r>
              <a:endParaRPr lang="zh-TW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5578822" y="3052921"/>
            <a:ext cx="2138162" cy="2239097"/>
            <a:chOff x="5094884" y="3470058"/>
            <a:chExt cx="2138162" cy="2239097"/>
          </a:xfrm>
        </p:grpSpPr>
        <p:grpSp>
          <p:nvGrpSpPr>
            <p:cNvPr id="20" name="群組 19"/>
            <p:cNvGrpSpPr/>
            <p:nvPr/>
          </p:nvGrpSpPr>
          <p:grpSpPr>
            <a:xfrm>
              <a:off x="5094884" y="3790662"/>
              <a:ext cx="2138162" cy="1918493"/>
              <a:chOff x="1183465" y="3103679"/>
              <a:chExt cx="2138162" cy="1918493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1234068" y="3144644"/>
                <a:ext cx="2036957" cy="1828800"/>
              </a:xfrm>
              <a:prstGeom prst="triangle">
                <a:avLst>
                  <a:gd name="adj" fmla="val 10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2" name="直線接點 21"/>
              <p:cNvCxnSpPr>
                <a:stCxn id="21" idx="0"/>
                <a:endCxn id="28" idx="7"/>
              </p:cNvCxnSpPr>
              <p:nvPr/>
            </p:nvCxnSpPr>
            <p:spPr>
              <a:xfrm flipH="1">
                <a:off x="2790619" y="3144644"/>
                <a:ext cx="480406" cy="10780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>
                <a:stCxn id="28" idx="3"/>
              </p:cNvCxnSpPr>
              <p:nvPr/>
            </p:nvCxnSpPr>
            <p:spPr>
              <a:xfrm flipH="1">
                <a:off x="1196899" y="4291590"/>
                <a:ext cx="1522157" cy="666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>
                <a:stCxn id="28" idx="2"/>
              </p:cNvCxnSpPr>
              <p:nvPr/>
            </p:nvCxnSpPr>
            <p:spPr>
              <a:xfrm>
                <a:off x="2704235" y="4257134"/>
                <a:ext cx="554920" cy="7153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橢圓 24"/>
              <p:cNvSpPr/>
              <p:nvPr/>
            </p:nvSpPr>
            <p:spPr>
              <a:xfrm>
                <a:off x="3220421" y="3103679"/>
                <a:ext cx="101205" cy="9745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1183465" y="4916952"/>
                <a:ext cx="101205" cy="9745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3220422" y="4924715"/>
                <a:ext cx="101205" cy="9745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2704235" y="4208405"/>
                <a:ext cx="101205" cy="9745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37" name="直線單箭頭接點 36"/>
            <p:cNvCxnSpPr>
              <a:endCxn id="25" idx="2"/>
            </p:cNvCxnSpPr>
            <p:nvPr/>
          </p:nvCxnSpPr>
          <p:spPr>
            <a:xfrm>
              <a:off x="6296722" y="3830620"/>
              <a:ext cx="835118" cy="877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/>
            <p:nvPr/>
          </p:nvCxnSpPr>
          <p:spPr>
            <a:xfrm flipV="1">
              <a:off x="6296722" y="4952887"/>
              <a:ext cx="307062" cy="81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橢圓 40"/>
            <p:cNvSpPr/>
            <p:nvPr/>
          </p:nvSpPr>
          <p:spPr>
            <a:xfrm>
              <a:off x="6219184" y="3792056"/>
              <a:ext cx="101205" cy="97457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6217772" y="4898715"/>
              <a:ext cx="101205" cy="97457"/>
            </a:xfrm>
            <a:prstGeom prst="ellipse">
              <a:avLst/>
            </a:prstGeom>
            <a:noFill/>
            <a:ln>
              <a:solidFill>
                <a:schemeClr val="tx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6461937" y="3470058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C000"/>
                  </a:solidFill>
                </a:rPr>
                <a:t>d1</a:t>
              </a:r>
              <a:endParaRPr lang="zh-TW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6232126" y="4583052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tx2">
                      <a:lumMod val="50000"/>
                    </a:schemeClr>
                  </a:solidFill>
                </a:rPr>
                <a:t>d2</a:t>
              </a:r>
              <a:endParaRPr lang="zh-TW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/>
              <p:cNvSpPr txBox="1"/>
              <p:nvPr/>
            </p:nvSpPr>
            <p:spPr>
              <a:xfrm>
                <a:off x="4126590" y="3853778"/>
                <a:ext cx="1653502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d2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d1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590" y="3853778"/>
                <a:ext cx="1653502" cy="624273"/>
              </a:xfrm>
              <a:prstGeom prst="rect">
                <a:avLst/>
              </a:prstGeom>
              <a:blipFill rotWithShape="0">
                <a:blip r:embed="rId2"/>
                <a:stretch>
                  <a:fillRect l="-5904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5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2572" t="8773" r="22902" b="14131"/>
          <a:stretch/>
        </p:blipFill>
        <p:spPr>
          <a:xfrm>
            <a:off x="5160090" y="4233973"/>
            <a:ext cx="1918579" cy="23610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9" y="4233972"/>
            <a:ext cx="2295650" cy="23610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r="57470"/>
          <a:stretch/>
        </p:blipFill>
        <p:spPr>
          <a:xfrm>
            <a:off x="461663" y="3399008"/>
            <a:ext cx="914577" cy="13031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090" y="1583917"/>
            <a:ext cx="1906131" cy="24083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42388"/>
          <a:stretch/>
        </p:blipFill>
        <p:spPr>
          <a:xfrm>
            <a:off x="2486103" y="1583917"/>
            <a:ext cx="2295650" cy="2414602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1650345" y="3179701"/>
            <a:ext cx="561652" cy="43861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1650345" y="4496195"/>
            <a:ext cx="524059" cy="40144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338165" y="2318404"/>
            <a:ext cx="1021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6"/>
                </a:solidFill>
              </a:rPr>
              <a:t>Paper</a:t>
            </a:r>
          </a:p>
          <a:p>
            <a:pPr algn="ctr"/>
            <a:r>
              <a:rPr lang="en-US" altLang="zh-TW" sz="2400" b="1" dirty="0" smtClean="0">
                <a:solidFill>
                  <a:schemeClr val="accent6"/>
                </a:solidFill>
              </a:rPr>
              <a:t>Result</a:t>
            </a:r>
            <a:endParaRPr lang="zh-TW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338164" y="4897639"/>
            <a:ext cx="1021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6"/>
                </a:solidFill>
              </a:rPr>
              <a:t>Our</a:t>
            </a:r>
          </a:p>
          <a:p>
            <a:pPr algn="ctr"/>
            <a:r>
              <a:rPr lang="en-US" altLang="zh-TW" sz="2400" b="1" dirty="0" smtClean="0">
                <a:solidFill>
                  <a:schemeClr val="accent6"/>
                </a:solidFill>
              </a:rPr>
              <a:t>Result</a:t>
            </a:r>
            <a:endParaRPr lang="zh-TW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0" y="1646237"/>
            <a:ext cx="8188684" cy="38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</a:t>
            </a:r>
            <a:r>
              <a:rPr lang="en-US" altLang="zh-TW" dirty="0" smtClean="0"/>
              <a:t>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Align the feature point to correct position.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0C996-1D1F-4E48-9C9D-ADD86035938F}" type="slidenum">
              <a:rPr lang="zh-TW" altLang="en-US" smtClean="0"/>
              <a:t>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08" y="2261451"/>
            <a:ext cx="4511910" cy="2223482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2839845" y="4552401"/>
            <a:ext cx="4549173" cy="2230364"/>
            <a:chOff x="684465" y="2235203"/>
            <a:chExt cx="4549173" cy="223036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65" y="2235203"/>
              <a:ext cx="4549173" cy="2230364"/>
            </a:xfrm>
            <a:prstGeom prst="rect">
              <a:avLst/>
            </a:prstGeom>
          </p:spPr>
        </p:pic>
        <p:sp>
          <p:nvSpPr>
            <p:cNvPr id="7" name="向下箭號 6"/>
            <p:cNvSpPr/>
            <p:nvPr/>
          </p:nvSpPr>
          <p:spPr>
            <a:xfrm rot="11826001" flipV="1">
              <a:off x="3830677" y="2642376"/>
              <a:ext cx="90136" cy="275609"/>
            </a:xfrm>
            <a:prstGeom prst="downArrow">
              <a:avLst>
                <a:gd name="adj1" fmla="val 50000"/>
                <a:gd name="adj2" fmla="val 10580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1475716" y="3179348"/>
              <a:ext cx="513962" cy="5139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11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深度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998</TotalTime>
  <Words>220</Words>
  <Application>Microsoft Office PowerPoint</Application>
  <PresentationFormat>如螢幕大小 (4:3)</PresentationFormat>
  <Paragraphs>66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Adobe 繁黑體 Std B</vt:lpstr>
      <vt:lpstr>新細明體</vt:lpstr>
      <vt:lpstr>Arial</vt:lpstr>
      <vt:lpstr>Calibri</vt:lpstr>
      <vt:lpstr>Cambria Math</vt:lpstr>
      <vt:lpstr>Corbel</vt:lpstr>
      <vt:lpstr>Wingdings</vt:lpstr>
      <vt:lpstr>深度</vt:lpstr>
      <vt:lpstr>Constrained   Texture  Mapping</vt:lpstr>
      <vt:lpstr>Outline</vt:lpstr>
      <vt:lpstr>Motivation &amp; Goal</vt:lpstr>
      <vt:lpstr>Flow Chart</vt:lpstr>
      <vt:lpstr>Feature Embedding</vt:lpstr>
      <vt:lpstr>Align Feature Points</vt:lpstr>
      <vt:lpstr>Result</vt:lpstr>
      <vt:lpstr>User Interface</vt:lpstr>
      <vt:lpstr>User Interface</vt:lpstr>
      <vt:lpstr>User Interface - Camera</vt:lpstr>
      <vt:lpstr>More Result</vt:lpstr>
      <vt:lpstr>More Result</vt:lpstr>
      <vt:lpstr>PowerPoint 簡報</vt:lpstr>
      <vt:lpstr>Reference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Final Project</dc:title>
  <dc:creator>Henry</dc:creator>
  <cp:lastModifiedBy>Henry</cp:lastModifiedBy>
  <cp:revision>58</cp:revision>
  <dcterms:created xsi:type="dcterms:W3CDTF">2015-04-22T02:58:25Z</dcterms:created>
  <dcterms:modified xsi:type="dcterms:W3CDTF">2015-06-24T14:49:03Z</dcterms:modified>
</cp:coreProperties>
</file>